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263" r:id="rId9"/>
    <p:sldId id="265" r:id="rId10"/>
    <p:sldId id="268" r:id="rId11"/>
    <p:sldId id="269" r:id="rId12"/>
    <p:sldId id="270" r:id="rId13"/>
    <p:sldId id="271" r:id="rId14"/>
    <p:sldId id="267" r:id="rId15"/>
    <p:sldId id="272" r:id="rId16"/>
    <p:sldId id="274" r:id="rId17"/>
    <p:sldId id="264" r:id="rId18"/>
    <p:sldId id="275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D821B-FA0A-4027-BB6A-09B34EA9C40C}" type="datetimeFigureOut">
              <a:rPr lang="fr-FR" smtClean="0"/>
              <a:t>18/12/2023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8C27B-12C5-4590-830B-AF4F61537B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3900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88C27B-12C5-4590-830B-AF4F61537B2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400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88C27B-12C5-4590-830B-AF4F61537B2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7410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88C27B-12C5-4590-830B-AF4F61537B20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020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ECC6EC-DA4F-BAB4-5267-9B404526E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99514F3-9472-320D-62A6-562C20185E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37AA33-AFEC-9096-7E30-3014F9250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683B-4CC5-48F7-8D78-043DD8063A96}" type="datetimeFigureOut">
              <a:rPr lang="fr-FR" smtClean="0"/>
              <a:t>18/12/2023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96D7C0-7760-C0AB-9A2B-925ADB285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ACEDD6E-B98A-6A05-644D-C6D0FBCA3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63AF3-6E7E-4556-93CC-FF8561CE70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486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F29356-C71D-9E31-D6EC-8C7B9C2F2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CFA9E3D-9ABF-8B88-6D4C-68C30E7FDE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388100-5F65-6FD0-725C-F267337A6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683B-4CC5-48F7-8D78-043DD8063A96}" type="datetimeFigureOut">
              <a:rPr lang="fr-FR" smtClean="0"/>
              <a:t>18/12/2023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571AA1-A023-E13D-CFA2-77394C48A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560646-17FB-A0CF-5F16-7DF3C26E4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63AF3-6E7E-4556-93CC-FF8561CE70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178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C76E906-F552-192C-34AD-578E01A2F3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82E5F7E-B849-5840-9097-1AB0F081EF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D1CF38-4CFB-2862-11D5-EA58543F1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683B-4CC5-48F7-8D78-043DD8063A96}" type="datetimeFigureOut">
              <a:rPr lang="fr-FR" smtClean="0"/>
              <a:t>18/12/2023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D8DB6A-807C-C361-4B4E-5913B4207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18474B-18A9-8D38-AB62-7B0295758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63AF3-6E7E-4556-93CC-FF8561CE70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1496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BE535E-7F75-ABB4-F20A-A94FE11BC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92CC0C-9812-F47A-A518-2D27F5B73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2412C34-7810-579A-09CE-26F4316B5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683B-4CC5-48F7-8D78-043DD8063A96}" type="datetimeFigureOut">
              <a:rPr lang="fr-FR" smtClean="0"/>
              <a:t>18/12/2023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E76C9C-C242-78F4-57DD-7C4D91C42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A4393C-62CC-36F5-2F18-72D807ABF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63AF3-6E7E-4556-93CC-FF8561CE70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0653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9C858B-C21D-6533-6CE8-8C037901D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B7DBA29-F4E4-8032-8142-76B1B9849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F5FF04-BA9F-8686-E1F7-6D7E5470D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683B-4CC5-48F7-8D78-043DD8063A96}" type="datetimeFigureOut">
              <a:rPr lang="fr-FR" smtClean="0"/>
              <a:t>18/12/2023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BC3756D-691A-FD84-5137-B93F2E4A9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220BF8-7BB7-E9A8-78FA-EA9AAEC61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63AF3-6E7E-4556-93CC-FF8561CE70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08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DFE86F-F1C3-2552-6048-099032FDB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57BA71-D649-F126-71D4-49CAECC5A4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B677C85-851E-3326-D6EC-493CA8AAA9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08415E2-91F4-8A35-AAD7-293E59C67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683B-4CC5-48F7-8D78-043DD8063A96}" type="datetimeFigureOut">
              <a:rPr lang="fr-FR" smtClean="0"/>
              <a:t>18/12/2023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F45E108-ACDC-78BE-0240-CAEB6E501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8EA107B-945E-F0E6-4FE9-301FE067B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63AF3-6E7E-4556-93CC-FF8561CE70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703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A4CCB2-AEF8-DD86-5424-27AE1E33C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6FDC94-A661-B6C6-746D-4586436BD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02230B5-6525-69D9-CDAB-C6F671E851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4FE4C4B-1805-1389-22E1-CCF0EDF0C5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FF37569-5A82-D90D-4228-3F1DC8AF4C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27E5FC8-E473-C994-BCC2-555D4FE14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683B-4CC5-48F7-8D78-043DD8063A96}" type="datetimeFigureOut">
              <a:rPr lang="fr-FR" smtClean="0"/>
              <a:t>18/12/2023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5FDC3ED-BC1D-67D7-9BFE-94CE202BB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F6D14F8-8F7E-E725-D9FD-2F6423756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63AF3-6E7E-4556-93CC-FF8561CE70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6772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E026E7-E45D-E8F3-4AE9-E50662C0B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13AAD4-2DE4-CAA0-A744-1A889AC1B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683B-4CC5-48F7-8D78-043DD8063A96}" type="datetimeFigureOut">
              <a:rPr lang="fr-FR" smtClean="0"/>
              <a:t>18/12/2023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C1516D-1C97-856F-684C-FFE1F984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CB0C6B0-E1A7-924B-B6BA-E6F224750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63AF3-6E7E-4556-93CC-FF8561CE70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396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2314B20-7520-63C6-9B6C-F6F4B7487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683B-4CC5-48F7-8D78-043DD8063A96}" type="datetimeFigureOut">
              <a:rPr lang="fr-FR" smtClean="0"/>
              <a:t>18/12/2023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FABB69C-0F18-FC3C-43FE-0047C215B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B919679-174F-30D9-94A5-ED11B3B3D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63AF3-6E7E-4556-93CC-FF8561CE70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08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B50B1D-7B71-946E-0449-45CE3EB86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032D57-B751-2038-B184-F35C0A03D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CA6E84C-8702-30AA-17E3-F42CEF273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C247819-7944-A53B-5640-F98561F6E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683B-4CC5-48F7-8D78-043DD8063A96}" type="datetimeFigureOut">
              <a:rPr lang="fr-FR" smtClean="0"/>
              <a:t>18/12/2023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8B0964-D527-33DD-C9A7-E527A5DDE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675E007-B635-D094-2DBF-C29A96F1A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63AF3-6E7E-4556-93CC-FF8561CE70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0092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8598AF-CE66-6055-5372-90C107927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BA2F7FB-F6DC-1720-38B4-A8EE53A028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A56248-4BB6-2E69-2393-B64853079C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AEFC7F3-1911-C803-E94C-75BB9E0B4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683B-4CC5-48F7-8D78-043DD8063A96}" type="datetimeFigureOut">
              <a:rPr lang="fr-FR" smtClean="0"/>
              <a:t>18/12/2023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B661331-8D1E-7817-F00C-A43287FF4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42A16B-AEC6-A262-111A-191A14D7F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63AF3-6E7E-4556-93CC-FF8561CE70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563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F2085FE-712E-773D-9C09-9FB2D0803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7912531-94B7-444F-30AC-6ABAD54B36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EC4154-CC67-24FB-C13C-A23BAB9E5D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BF683B-4CC5-48F7-8D78-043DD8063A96}" type="datetimeFigureOut">
              <a:rPr lang="fr-FR" smtClean="0"/>
              <a:t>18/12/2023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22534C-97B5-53A0-F7A1-9064AE66A0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AC81E1-5CDA-79B7-8923-D0F4EEB0B4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063AF3-6E7E-4556-93CC-FF8561CE70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13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A0637C-4A3D-63CA-B333-26BA3922AB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Miniproject</a:t>
            </a:r>
            <a:r>
              <a:rPr lang="fr-FR" dirty="0"/>
              <a:t> 2 : </a:t>
            </a:r>
            <a:br>
              <a:rPr lang="fr-FR" dirty="0"/>
            </a:br>
            <a:r>
              <a:rPr lang="fr-FR" dirty="0" err="1"/>
              <a:t>Language</a:t>
            </a:r>
            <a:r>
              <a:rPr lang="fr-FR" dirty="0"/>
              <a:t> Model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11A1BEA-BA36-4365-BFC2-EF44095FB8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By Maxime Lefranc</a:t>
            </a:r>
          </a:p>
        </p:txBody>
      </p:sp>
    </p:spTree>
    <p:extLst>
      <p:ext uri="{BB962C8B-B14F-4D97-AF65-F5344CB8AC3E}">
        <p14:creationId xmlns:p14="http://schemas.microsoft.com/office/powerpoint/2010/main" val="3626556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F8AE08-82C7-A521-4921-986D11556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MLP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09FCE6D-EBE2-10B8-CE13-25EE21764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01533"/>
          </a:xfrm>
        </p:spPr>
        <p:txBody>
          <a:bodyPr/>
          <a:lstStyle/>
          <a:p>
            <a:r>
              <a:rPr lang="fr-FR" dirty="0"/>
              <a:t>Little : </a:t>
            </a:r>
          </a:p>
          <a:p>
            <a:pPr lvl="1"/>
            <a:r>
              <a:rPr lang="fr-FR" dirty="0" err="1"/>
              <a:t>nn.Linear</a:t>
            </a:r>
            <a:r>
              <a:rPr lang="fr-FR" dirty="0"/>
              <a:t>(</a:t>
            </a:r>
            <a:r>
              <a:rPr lang="fr-FR" dirty="0" err="1"/>
              <a:t>n_embd</a:t>
            </a:r>
            <a:r>
              <a:rPr lang="fr-FR" dirty="0"/>
              <a:t>, </a:t>
            </a:r>
            <a:r>
              <a:rPr lang="fr-FR" dirty="0" err="1"/>
              <a:t>n_embd</a:t>
            </a:r>
            <a:r>
              <a:rPr lang="fr-FR" dirty="0"/>
              <a:t>)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1DFF9632-0200-213E-7482-6A33027488F3}"/>
              </a:ext>
            </a:extLst>
          </p:cNvPr>
          <p:cNvSpPr txBox="1">
            <a:spLocks/>
          </p:cNvSpPr>
          <p:nvPr/>
        </p:nvSpPr>
        <p:spPr>
          <a:xfrm>
            <a:off x="830180" y="3100973"/>
            <a:ext cx="10515600" cy="3588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Big : </a:t>
            </a:r>
          </a:p>
          <a:p>
            <a:pPr marL="457200" lvl="1" indent="0">
              <a:buNone/>
            </a:pPr>
            <a:r>
              <a:rPr lang="fr-FR" dirty="0" err="1"/>
              <a:t>nn.Sequential</a:t>
            </a:r>
            <a:r>
              <a:rPr lang="fr-FR" dirty="0"/>
              <a:t>(</a:t>
            </a: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dirty="0" err="1"/>
              <a:t>nn.Linear</a:t>
            </a:r>
            <a:r>
              <a:rPr lang="fr-FR" dirty="0"/>
              <a:t>(</a:t>
            </a:r>
            <a:r>
              <a:rPr lang="fr-FR" dirty="0" err="1"/>
              <a:t>n_embd</a:t>
            </a:r>
            <a:r>
              <a:rPr lang="fr-FR" dirty="0"/>
              <a:t>, 4* </a:t>
            </a:r>
            <a:r>
              <a:rPr lang="fr-FR" dirty="0" err="1"/>
              <a:t>n_embd</a:t>
            </a:r>
            <a:r>
              <a:rPr lang="fr-FR" dirty="0"/>
              <a:t>),</a:t>
            </a: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dirty="0" err="1"/>
              <a:t>nn.GELU</a:t>
            </a:r>
            <a:r>
              <a:rPr lang="fr-FR" dirty="0"/>
              <a:t>(),</a:t>
            </a: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dirty="0" err="1"/>
              <a:t>nn.Linear</a:t>
            </a:r>
            <a:r>
              <a:rPr lang="fr-FR" dirty="0"/>
              <a:t>(4 * </a:t>
            </a:r>
            <a:r>
              <a:rPr lang="fr-FR" dirty="0" err="1"/>
              <a:t>n_embd</a:t>
            </a:r>
            <a:r>
              <a:rPr lang="fr-FR" dirty="0"/>
              <a:t>, </a:t>
            </a:r>
            <a:r>
              <a:rPr lang="fr-FR" dirty="0" err="1"/>
              <a:t>n_embd</a:t>
            </a:r>
            <a:r>
              <a:rPr lang="fr-FR" dirty="0"/>
              <a:t>),</a:t>
            </a:r>
          </a:p>
          <a:p>
            <a:pPr marL="457200" lvl="1" indent="0">
              <a:buNone/>
            </a:pPr>
            <a:r>
              <a:rPr lang="fr-FR" dirty="0"/>
              <a:t>	</a:t>
            </a:r>
            <a:r>
              <a:rPr lang="fr-FR" dirty="0" err="1"/>
              <a:t>nn.Dropout</a:t>
            </a:r>
            <a:r>
              <a:rPr lang="fr-FR" dirty="0"/>
              <a:t>(0.2)</a:t>
            </a:r>
          </a:p>
          <a:p>
            <a:pPr marL="457200" lvl="1" indent="0">
              <a:buNone/>
            </a:pPr>
            <a:r>
              <a:rPr lang="fr-F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98609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509388-24BA-53E0-1372-07B359E11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Loss</a:t>
            </a:r>
            <a:endParaRPr lang="fr-FR" dirty="0"/>
          </a:p>
        </p:txBody>
      </p:sp>
      <p:pic>
        <p:nvPicPr>
          <p:cNvPr id="11" name="Image 10" descr="Une image contenant texte, capture d’écran, ligne, diagramme&#10;&#10;Description générée automatiquement">
            <a:extLst>
              <a:ext uri="{FF2B5EF4-FFF2-40B4-BE49-F238E27FC236}">
                <a16:creationId xmlns:a16="http://schemas.microsoft.com/office/drawing/2014/main" id="{F4D06D45-AD4D-4929-932B-AF62981E39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5275"/>
            <a:ext cx="5852172" cy="4389129"/>
          </a:xfrm>
          <a:prstGeom prst="rect">
            <a:avLst/>
          </a:prstGeom>
        </p:spPr>
      </p:pic>
      <p:pic>
        <p:nvPicPr>
          <p:cNvPr id="13" name="Image 12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CC54D736-0945-D591-7478-9EDCA538C8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830" y="1690688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508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CCA61E-09D3-EBAA-9132-7B4ED4109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Perplexity</a:t>
            </a:r>
            <a:endParaRPr lang="fr-FR" dirty="0"/>
          </a:p>
        </p:txBody>
      </p:sp>
      <p:pic>
        <p:nvPicPr>
          <p:cNvPr id="5" name="Image 4" descr="Une image contenant texte, capture d’écran, affichage, diagramme&#10;&#10;Description générée automatiquement">
            <a:extLst>
              <a:ext uri="{FF2B5EF4-FFF2-40B4-BE49-F238E27FC236}">
                <a16:creationId xmlns:a16="http://schemas.microsoft.com/office/drawing/2014/main" id="{23C5E179-8542-F873-742F-E43CA2DA1B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5852172" cy="4389129"/>
          </a:xfrm>
          <a:prstGeom prst="rect">
            <a:avLst/>
          </a:prstGeom>
        </p:spPr>
      </p:pic>
      <p:pic>
        <p:nvPicPr>
          <p:cNvPr id="7" name="Image 6" descr="Une image contenant texte, capture d’écran, affichage, diagramme&#10;&#10;Description générée automatiquement">
            <a:extLst>
              <a:ext uri="{FF2B5EF4-FFF2-40B4-BE49-F238E27FC236}">
                <a16:creationId xmlns:a16="http://schemas.microsoft.com/office/drawing/2014/main" id="{703D5F0C-FC70-E1BA-48A6-D1428B4A4B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90687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275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D589B-1575-9AAE-5415-0C9E5D747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Execution time</a:t>
            </a:r>
            <a:endParaRPr lang="fr-FR" dirty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67EC930-8133-00B1-46E3-6ABD80E78C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5801784" cy="4351338"/>
          </a:xfrm>
        </p:spPr>
      </p:pic>
      <p:pic>
        <p:nvPicPr>
          <p:cNvPr id="7" name="Image 6" descr="Une image contenant texte, capture d’écran, Tracé, ligne&#10;&#10;Description générée automatiquement">
            <a:extLst>
              <a:ext uri="{FF2B5EF4-FFF2-40B4-BE49-F238E27FC236}">
                <a16:creationId xmlns:a16="http://schemas.microsoft.com/office/drawing/2014/main" id="{818B49D5-0230-28FD-8D64-4049797E35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90688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825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12695C-C7F4-A54D-7147-6ACD6A53A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Skakespeare</a:t>
            </a:r>
            <a:r>
              <a:rPr lang="fr-FR" dirty="0"/>
              <a:t> (Little Model) - multinomial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B5A4B3B-FEDE-EF3D-1384-D10BB88B885D}"/>
              </a:ext>
            </a:extLst>
          </p:cNvPr>
          <p:cNvSpPr txBox="1"/>
          <p:nvPr/>
        </p:nvSpPr>
        <p:spPr>
          <a:xfrm>
            <a:off x="307817" y="1533506"/>
            <a:ext cx="569494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 err="1">
                <a:latin typeface="Aptos (Corps)"/>
              </a:rPr>
              <a:t>tivonce</a:t>
            </a:r>
            <a:r>
              <a:rPr lang="fr-FR" sz="1400" dirty="0">
                <a:latin typeface="Aptos (Corps)"/>
              </a:rPr>
              <a:t> </a:t>
            </a:r>
            <a:r>
              <a:rPr lang="fr-FR" sz="1400" dirty="0" err="1">
                <a:latin typeface="Aptos (Corps)"/>
              </a:rPr>
              <a:t>ss</a:t>
            </a:r>
            <a:r>
              <a:rPr lang="fr-FR" sz="1400" dirty="0">
                <a:latin typeface="Aptos (Corps)"/>
              </a:rPr>
              <a:t> </a:t>
            </a:r>
            <a:r>
              <a:rPr lang="fr-FR" sz="1400" dirty="0" err="1">
                <a:latin typeface="Aptos (Corps)"/>
              </a:rPr>
              <a:t>tilar</a:t>
            </a:r>
            <a:r>
              <a:rPr lang="fr-FR" sz="1400" dirty="0">
                <a:latin typeface="Aptos (Corps)"/>
              </a:rPr>
              <a:t> d atha f </a:t>
            </a:r>
            <a:r>
              <a:rPr lang="fr-FR" sz="1400" dirty="0" err="1">
                <a:latin typeface="Aptos (Corps)"/>
              </a:rPr>
              <a:t>thorelint</a:t>
            </a:r>
            <a:endParaRPr lang="fr-FR" sz="1400" dirty="0">
              <a:latin typeface="Aptos (Corps)"/>
            </a:endParaRPr>
          </a:p>
          <a:p>
            <a:r>
              <a:rPr lang="fr-FR" sz="1400" dirty="0">
                <a:latin typeface="Aptos (Corps)"/>
              </a:rPr>
              <a:t>An t </a:t>
            </a:r>
            <a:r>
              <a:rPr lang="fr-FR" sz="1400" dirty="0" err="1">
                <a:latin typeface="Aptos (Corps)"/>
              </a:rPr>
              <a:t>whathad</a:t>
            </a:r>
            <a:r>
              <a:rPr lang="fr-FR" sz="1400" dirty="0">
                <a:latin typeface="Aptos (Corps)"/>
              </a:rPr>
              <a:t> </a:t>
            </a:r>
            <a:r>
              <a:rPr lang="fr-FR" sz="1400" dirty="0" err="1">
                <a:latin typeface="Aptos (Corps)"/>
              </a:rPr>
              <a:t>wis</a:t>
            </a:r>
            <a:r>
              <a:rPr lang="fr-FR" sz="1400" dirty="0">
                <a:latin typeface="Aptos (Corps)"/>
              </a:rPr>
              <a:t> </a:t>
            </a:r>
            <a:r>
              <a:rPr lang="fr-FR" sz="1400" dirty="0" err="1">
                <a:latin typeface="Aptos (Corps)"/>
              </a:rPr>
              <a:t>thith</a:t>
            </a:r>
            <a:r>
              <a:rPr lang="fr-FR" sz="1400" dirty="0">
                <a:latin typeface="Aptos (Corps)"/>
              </a:rPr>
              <a:t> </a:t>
            </a:r>
            <a:r>
              <a:rPr lang="fr-FR" sz="1400" dirty="0" err="1">
                <a:latin typeface="Aptos (Corps)"/>
              </a:rPr>
              <a:t>hin</a:t>
            </a:r>
            <a:r>
              <a:rPr lang="fr-FR" sz="1400" dirty="0">
                <a:latin typeface="Aptos (Corps)"/>
              </a:rPr>
              <a:t> h </a:t>
            </a:r>
            <a:r>
              <a:rPr lang="fr-FR" sz="1400" dirty="0" err="1">
                <a:latin typeface="Aptos (Corps)"/>
              </a:rPr>
              <a:t>avencthile</a:t>
            </a:r>
            <a:r>
              <a:rPr lang="fr-FR" sz="1400" dirty="0">
                <a:latin typeface="Aptos (Corps)"/>
              </a:rPr>
              <a:t> t </a:t>
            </a:r>
            <a:r>
              <a:rPr lang="fr-FR" sz="1400" dirty="0" err="1">
                <a:latin typeface="Aptos (Corps)"/>
              </a:rPr>
              <a:t>thanonghedim</a:t>
            </a:r>
            <a:r>
              <a:rPr lang="fr-FR" sz="1400" dirty="0">
                <a:latin typeface="Aptos (Corps)"/>
              </a:rPr>
              <a:t> t, </a:t>
            </a:r>
            <a:r>
              <a:rPr lang="fr-FR" sz="1400" dirty="0" err="1">
                <a:latin typeface="Aptos (Corps)"/>
              </a:rPr>
              <a:t>bre</a:t>
            </a:r>
            <a:r>
              <a:rPr lang="fr-FR" sz="1400" dirty="0">
                <a:latin typeface="Aptos (Corps)"/>
              </a:rPr>
              <a:t> mer th </a:t>
            </a:r>
            <a:r>
              <a:rPr lang="fr-FR" sz="1400" dirty="0" err="1">
                <a:latin typeface="Aptos (Corps)"/>
              </a:rPr>
              <a:t>fare</a:t>
            </a:r>
            <a:r>
              <a:rPr lang="fr-FR" sz="1400" dirty="0">
                <a:latin typeface="Aptos (Corps)"/>
              </a:rPr>
              <a:t>,</a:t>
            </a:r>
          </a:p>
          <a:p>
            <a:r>
              <a:rPr lang="fr-FR" sz="1400" dirty="0">
                <a:latin typeface="Aptos (Corps)"/>
              </a:rPr>
              <a:t>An </a:t>
            </a:r>
            <a:r>
              <a:rPr lang="fr-FR" sz="1400" dirty="0" err="1">
                <a:latin typeface="Aptos (Corps)"/>
              </a:rPr>
              <a:t>his</a:t>
            </a:r>
            <a:r>
              <a:rPr lang="fr-FR" sz="1400" dirty="0">
                <a:latin typeface="Aptos (Corps)"/>
              </a:rPr>
              <a:t> </a:t>
            </a:r>
            <a:r>
              <a:rPr lang="fr-FR" sz="1400" dirty="0" err="1">
                <a:latin typeface="Aptos (Corps)"/>
              </a:rPr>
              <a:t>anoomoulin</a:t>
            </a:r>
            <a:r>
              <a:rPr lang="fr-FR" sz="1400" dirty="0">
                <a:latin typeface="Aptos (Corps)"/>
              </a:rPr>
              <a:t> </a:t>
            </a:r>
            <a:r>
              <a:rPr lang="fr-FR" sz="1400" dirty="0" err="1">
                <a:latin typeface="Aptos (Corps)"/>
              </a:rPr>
              <a:t>olam</a:t>
            </a:r>
            <a:r>
              <a:rPr lang="fr-FR" sz="1400" dirty="0">
                <a:latin typeface="Aptos (Corps)"/>
              </a:rPr>
              <a:t> </a:t>
            </a:r>
            <a:r>
              <a:rPr lang="fr-FR" sz="1400" dirty="0" err="1">
                <a:latin typeface="Aptos (Corps)"/>
              </a:rPr>
              <a:t>he</a:t>
            </a:r>
            <a:r>
              <a:rPr lang="fr-FR" sz="1400" dirty="0">
                <a:latin typeface="Aptos (Corps)"/>
              </a:rPr>
              <a:t> </a:t>
            </a:r>
            <a:r>
              <a:rPr lang="fr-FR" sz="1400" dirty="0" err="1">
                <a:latin typeface="Aptos (Corps)"/>
              </a:rPr>
              <a:t>is</a:t>
            </a:r>
            <a:r>
              <a:rPr lang="fr-FR" sz="1400" dirty="0">
                <a:latin typeface="Aptos (Corps)"/>
              </a:rPr>
              <a:t> </a:t>
            </a:r>
            <a:r>
              <a:rPr lang="fr-FR" sz="1400" dirty="0" err="1">
                <a:latin typeface="Aptos (Corps)"/>
              </a:rPr>
              <a:t>wareres</a:t>
            </a:r>
            <a:r>
              <a:rPr lang="fr-FR" sz="1400" dirty="0">
                <a:latin typeface="Aptos (Corps)"/>
              </a:rPr>
              <a:t> th </a:t>
            </a:r>
            <a:r>
              <a:rPr lang="fr-FR" sz="1400" dirty="0" err="1">
                <a:latin typeface="Aptos (Corps)"/>
              </a:rPr>
              <a:t>ods</a:t>
            </a:r>
            <a:r>
              <a:rPr lang="fr-FR" sz="1400" dirty="0">
                <a:latin typeface="Aptos (Corps)"/>
              </a:rPr>
              <a:t> </a:t>
            </a:r>
            <a:r>
              <a:rPr lang="fr-FR" sz="1400" dirty="0" err="1">
                <a:latin typeface="Aptos (Corps)"/>
              </a:rPr>
              <a:t>wowe</a:t>
            </a:r>
            <a:r>
              <a:rPr lang="fr-FR" sz="1400" dirty="0">
                <a:latin typeface="Aptos (Corps)"/>
              </a:rPr>
              <a:t> bu </a:t>
            </a:r>
            <a:r>
              <a:rPr lang="fr-FR" sz="1400" dirty="0" err="1">
                <a:latin typeface="Aptos (Corps)"/>
              </a:rPr>
              <a:t>thilllig</a:t>
            </a:r>
            <a:r>
              <a:rPr lang="fr-FR" sz="1400" dirty="0">
                <a:latin typeface="Aptos (Corps)"/>
              </a:rPr>
              <a:t> </a:t>
            </a:r>
            <a:r>
              <a:rPr lang="fr-FR" sz="1400" dirty="0" err="1">
                <a:latin typeface="Aptos (Corps)"/>
              </a:rPr>
              <a:t>thenchowith</a:t>
            </a:r>
            <a:r>
              <a:rPr lang="fr-FR" sz="1400" dirty="0">
                <a:latin typeface="Aptos (Corps)"/>
              </a:rPr>
              <a:t> h t, </a:t>
            </a:r>
            <a:r>
              <a:rPr lang="fr-FR" sz="1400" dirty="0" err="1">
                <a:latin typeface="Aptos (Corps)"/>
              </a:rPr>
              <a:t>ane</a:t>
            </a:r>
            <a:r>
              <a:rPr lang="fr-FR" sz="1400" dirty="0">
                <a:latin typeface="Aptos (Corps)"/>
              </a:rPr>
              <a:t> </a:t>
            </a:r>
            <a:r>
              <a:rPr lang="fr-FR" sz="1400" dirty="0" err="1">
                <a:latin typeface="Aptos (Corps)"/>
              </a:rPr>
              <a:t>his</a:t>
            </a:r>
            <a:r>
              <a:rPr lang="fr-FR" sz="1400" dirty="0">
                <a:latin typeface="Aptos (Corps)"/>
              </a:rPr>
              <a:t> in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3FF5783-2481-D361-445F-E185C0277C06}"/>
              </a:ext>
            </a:extLst>
          </p:cNvPr>
          <p:cNvSpPr txBox="1"/>
          <p:nvPr/>
        </p:nvSpPr>
        <p:spPr>
          <a:xfrm>
            <a:off x="307817" y="2859069"/>
            <a:ext cx="609750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MERUMIAN:</a:t>
            </a:r>
          </a:p>
          <a:p>
            <a:r>
              <a:rPr lang="fr-FR" sz="1400" dirty="0"/>
              <a:t>Mord </a:t>
            </a:r>
            <a:r>
              <a:rPr lang="fr-FR" sz="1400" dirty="0" err="1"/>
              <a:t>hen</a:t>
            </a:r>
            <a:r>
              <a:rPr lang="fr-FR" sz="1400" dirty="0"/>
              <a:t> </a:t>
            </a:r>
            <a:r>
              <a:rPr lang="fr-FR" sz="1400" dirty="0" err="1"/>
              <a:t>make</a:t>
            </a:r>
            <a:r>
              <a:rPr lang="fr-FR" sz="1400" dirty="0"/>
              <a:t> a </a:t>
            </a:r>
            <a:r>
              <a:rPr lang="fr-FR" sz="1400" dirty="0" err="1"/>
              <a:t>thou</a:t>
            </a:r>
            <a:r>
              <a:rPr lang="fr-FR" sz="1400" dirty="0"/>
              <a:t> party soul and </a:t>
            </a:r>
            <a:r>
              <a:rPr lang="fr-FR" sz="1400" dirty="0" err="1"/>
              <a:t>datht</a:t>
            </a:r>
            <a:r>
              <a:rPr lang="fr-FR" sz="1400" dirty="0"/>
              <a:t> </a:t>
            </a:r>
            <a:r>
              <a:rPr lang="fr-FR" sz="1400" dirty="0" err="1"/>
              <a:t>deing</a:t>
            </a:r>
            <a:r>
              <a:rPr lang="fr-FR" sz="1400" dirty="0"/>
              <a:t>:</a:t>
            </a:r>
          </a:p>
          <a:p>
            <a:r>
              <a:rPr lang="fr-FR" sz="1400" dirty="0"/>
              <a:t>And </a:t>
            </a:r>
            <a:r>
              <a:rPr lang="fr-FR" sz="1400" dirty="0" err="1"/>
              <a:t>whit</a:t>
            </a:r>
            <a:r>
              <a:rPr lang="fr-FR" sz="1400" dirty="0"/>
              <a:t> </a:t>
            </a:r>
            <a:r>
              <a:rPr lang="fr-FR" sz="1400" dirty="0" err="1"/>
              <a:t>oo</a:t>
            </a:r>
            <a:r>
              <a:rPr lang="fr-FR" sz="1400" dirty="0"/>
              <a:t> the </a:t>
            </a:r>
            <a:r>
              <a:rPr lang="fr-FR" sz="1400" dirty="0" err="1"/>
              <a:t>withe</a:t>
            </a:r>
            <a:r>
              <a:rPr lang="fr-FR" sz="1400" dirty="0"/>
              <a:t> </a:t>
            </a:r>
            <a:r>
              <a:rPr lang="fr-FR" sz="1400" dirty="0" err="1"/>
              <a:t>beard</a:t>
            </a:r>
            <a:r>
              <a:rPr lang="fr-FR" sz="1400" dirty="0"/>
              <a:t> </a:t>
            </a:r>
            <a:r>
              <a:rPr lang="fr-FR" sz="1400" dirty="0" err="1"/>
              <a:t>wheases</a:t>
            </a:r>
            <a:r>
              <a:rPr lang="fr-FR" sz="1400" dirty="0"/>
              <a:t> </a:t>
            </a:r>
            <a:r>
              <a:rPr lang="fr-FR" sz="1400" dirty="0" err="1"/>
              <a:t>dough'd</a:t>
            </a:r>
            <a:r>
              <a:rPr lang="fr-FR" sz="1400" dirty="0"/>
              <a:t> </a:t>
            </a:r>
            <a:r>
              <a:rPr lang="fr-FR" sz="1400" dirty="0" err="1"/>
              <a:t>ward</a:t>
            </a:r>
            <a:r>
              <a:rPr lang="fr-FR" sz="1400" dirty="0"/>
              <a:t> buche </a:t>
            </a:r>
            <a:r>
              <a:rPr lang="fr-FR" sz="1400" dirty="0" err="1"/>
              <a:t>sucke</a:t>
            </a:r>
            <a:r>
              <a:rPr lang="fr-FR" sz="1400" dirty="0"/>
              <a:t> </a:t>
            </a:r>
            <a:r>
              <a:rPr lang="fr-FR" sz="1400" dirty="0" err="1"/>
              <a:t>thare</a:t>
            </a:r>
            <a:r>
              <a:rPr lang="fr-FR" sz="1400" dirty="0"/>
              <a:t> the on,</a:t>
            </a:r>
          </a:p>
          <a:p>
            <a:r>
              <a:rPr lang="fr-FR" sz="1400" dirty="0"/>
              <a:t>Ture come </a:t>
            </a:r>
            <a:r>
              <a:rPr lang="fr-FR" sz="1400" dirty="0" err="1"/>
              <a:t>mall</a:t>
            </a:r>
            <a:r>
              <a:rPr lang="fr-FR" sz="1400" dirty="0"/>
              <a:t> </a:t>
            </a:r>
            <a:r>
              <a:rPr lang="fr-FR" sz="1400" dirty="0" err="1"/>
              <a:t>befany</a:t>
            </a:r>
            <a:r>
              <a:rPr lang="fr-FR" sz="1400" dirty="0"/>
              <a:t> </a:t>
            </a:r>
            <a:r>
              <a:rPr lang="fr-FR" sz="1400" dirty="0" err="1"/>
              <a:t>my</a:t>
            </a:r>
            <a:r>
              <a:rPr lang="fr-FR" sz="1400" dirty="0"/>
              <a:t> </a:t>
            </a:r>
            <a:r>
              <a:rPr lang="fr-FR" sz="1400" dirty="0" err="1"/>
              <a:t>we</a:t>
            </a:r>
            <a:r>
              <a:rPr lang="fr-FR" sz="1400" dirty="0"/>
              <a:t> the wad mus</a:t>
            </a:r>
          </a:p>
          <a:p>
            <a:r>
              <a:rPr lang="fr-FR" sz="1400" dirty="0"/>
              <a:t>tee </a:t>
            </a:r>
            <a:r>
              <a:rPr lang="fr-FR" sz="1400" dirty="0" err="1"/>
              <a:t>spo</a:t>
            </a:r>
            <a:r>
              <a:rPr lang="fr-FR" sz="1400" dirty="0"/>
              <a:t> </a:t>
            </a:r>
            <a:r>
              <a:rPr lang="fr-FR" sz="1400" dirty="0" err="1"/>
              <a:t>thear</a:t>
            </a:r>
            <a:r>
              <a:rPr lang="fr-FR" sz="1400" dirty="0"/>
              <a:t> ce </a:t>
            </a:r>
            <a:r>
              <a:rPr lang="fr-FR" sz="1400" dirty="0" err="1"/>
              <a:t>ancul</a:t>
            </a:r>
            <a:r>
              <a:rPr lang="fr-FR" sz="1400" dirty="0"/>
              <a:t> 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EE07925-32D1-67C1-FA79-69145D2DC32E}"/>
              </a:ext>
            </a:extLst>
          </p:cNvPr>
          <p:cNvSpPr txBox="1"/>
          <p:nvPr/>
        </p:nvSpPr>
        <p:spPr>
          <a:xfrm>
            <a:off x="307817" y="4396782"/>
            <a:ext cx="609750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And all </a:t>
            </a:r>
            <a:r>
              <a:rPr lang="fr-FR" sz="1400" dirty="0" err="1"/>
              <a:t>your</a:t>
            </a:r>
            <a:r>
              <a:rPr lang="fr-FR" sz="1400" dirty="0"/>
              <a:t> </a:t>
            </a:r>
            <a:r>
              <a:rPr lang="fr-FR" sz="1400" dirty="0" err="1"/>
              <a:t>propeture</a:t>
            </a:r>
            <a:r>
              <a:rPr lang="fr-FR" sz="1400" dirty="0"/>
              <a:t> to the </a:t>
            </a:r>
            <a:r>
              <a:rPr lang="fr-FR" sz="1400" dirty="0" err="1"/>
              <a:t>welcome</a:t>
            </a:r>
            <a:r>
              <a:rPr lang="fr-FR" sz="1400" dirty="0"/>
              <a:t>.</a:t>
            </a:r>
          </a:p>
          <a:p>
            <a:endParaRPr lang="fr-FR" sz="1400" dirty="0"/>
          </a:p>
          <a:p>
            <a:r>
              <a:rPr lang="fr-FR" sz="1400" dirty="0"/>
              <a:t>PETER:</a:t>
            </a:r>
          </a:p>
          <a:p>
            <a:r>
              <a:rPr lang="fr-FR" sz="1400" dirty="0"/>
              <a:t>And, </a:t>
            </a:r>
            <a:r>
              <a:rPr lang="fr-FR" sz="1400" dirty="0" err="1"/>
              <a:t>she's</a:t>
            </a:r>
            <a:r>
              <a:rPr lang="fr-FR" sz="1400" dirty="0"/>
              <a:t> </a:t>
            </a:r>
            <a:r>
              <a:rPr lang="fr-FR" sz="1400" dirty="0" err="1"/>
              <a:t>you</a:t>
            </a:r>
            <a:r>
              <a:rPr lang="fr-FR" sz="1400" dirty="0"/>
              <a:t> </a:t>
            </a:r>
            <a:r>
              <a:rPr lang="fr-FR" sz="1400" dirty="0" err="1"/>
              <a:t>brother</a:t>
            </a:r>
            <a:r>
              <a:rPr lang="fr-FR" sz="1400" dirty="0"/>
              <a:t> </a:t>
            </a:r>
            <a:r>
              <a:rPr lang="fr-FR" sz="1400" dirty="0" err="1"/>
              <a:t>him</a:t>
            </a:r>
            <a:r>
              <a:rPr lang="fr-FR" sz="1400" dirty="0"/>
              <a:t> on and </a:t>
            </a:r>
            <a:r>
              <a:rPr lang="fr-FR" sz="1400" dirty="0" err="1"/>
              <a:t>with</a:t>
            </a:r>
            <a:r>
              <a:rPr lang="fr-FR" sz="1400" dirty="0"/>
              <a:t> </a:t>
            </a:r>
            <a:r>
              <a:rPr lang="fr-FR" sz="1400" dirty="0" err="1"/>
              <a:t>should</a:t>
            </a:r>
            <a:r>
              <a:rPr lang="fr-FR" sz="1400" dirty="0"/>
              <a:t> </a:t>
            </a:r>
            <a:r>
              <a:rPr lang="fr-FR" sz="1400" dirty="0" err="1"/>
              <a:t>here</a:t>
            </a:r>
            <a:r>
              <a:rPr lang="fr-FR" sz="1400" dirty="0"/>
              <a:t>.</a:t>
            </a:r>
          </a:p>
          <a:p>
            <a:endParaRPr lang="fr-FR" sz="1400" dirty="0"/>
          </a:p>
          <a:p>
            <a:r>
              <a:rPr lang="fr-FR" sz="1400" dirty="0"/>
              <a:t>MENENIUS:</a:t>
            </a:r>
          </a:p>
          <a:p>
            <a:r>
              <a:rPr lang="fr-FR" sz="1400" dirty="0"/>
              <a:t>A </a:t>
            </a:r>
            <a:r>
              <a:rPr lang="fr-FR" sz="1400" dirty="0" err="1"/>
              <a:t>should</a:t>
            </a:r>
            <a:r>
              <a:rPr lang="fr-FR" sz="1400" dirty="0"/>
              <a:t> </a:t>
            </a:r>
            <a:r>
              <a:rPr lang="fr-FR" sz="1400" dirty="0" err="1"/>
              <a:t>them</a:t>
            </a:r>
            <a:r>
              <a:rPr lang="fr-FR" sz="1400" dirty="0"/>
              <a:t>! I </a:t>
            </a:r>
            <a:r>
              <a:rPr lang="fr-FR" sz="1400" dirty="0" err="1"/>
              <a:t>propothelians</a:t>
            </a:r>
            <a:r>
              <a:rPr lang="fr-FR" sz="1400" dirty="0"/>
              <a:t>,</a:t>
            </a:r>
          </a:p>
          <a:p>
            <a:r>
              <a:rPr lang="fr-FR" sz="1400" dirty="0" err="1"/>
              <a:t>Seend</a:t>
            </a:r>
            <a:r>
              <a:rPr lang="fr-FR" sz="1400" dirty="0"/>
              <a:t> </a:t>
            </a:r>
            <a:r>
              <a:rPr lang="fr-FR" sz="1400" dirty="0" err="1"/>
              <a:t>my</a:t>
            </a:r>
            <a:r>
              <a:rPr lang="fr-FR" sz="1400" dirty="0"/>
              <a:t> </a:t>
            </a:r>
            <a:r>
              <a:rPr lang="fr-FR" sz="1400" dirty="0" err="1"/>
              <a:t>swoul</a:t>
            </a:r>
            <a:r>
              <a:rPr lang="fr-FR" sz="1400" dirty="0"/>
              <a:t> but </a:t>
            </a:r>
            <a:r>
              <a:rPr lang="fr-FR" sz="1400" dirty="0" err="1"/>
              <a:t>this</a:t>
            </a:r>
            <a:r>
              <a:rPr lang="fr-FR" sz="1400" dirty="0"/>
              <a:t>: </a:t>
            </a:r>
            <a:r>
              <a:rPr lang="fr-FR" sz="1400" dirty="0" err="1"/>
              <a:t>bow</a:t>
            </a:r>
            <a:r>
              <a:rPr lang="fr-FR" sz="1400" dirty="0"/>
              <a:t> </a:t>
            </a:r>
            <a:r>
              <a:rPr lang="fr-FR" sz="1400" dirty="0" err="1"/>
              <a:t>his</a:t>
            </a:r>
            <a:r>
              <a:rPr lang="fr-FR" sz="1400" dirty="0"/>
              <a:t> </a:t>
            </a:r>
            <a:r>
              <a:rPr lang="fr-FR" sz="1400" dirty="0" err="1"/>
              <a:t>done</a:t>
            </a:r>
            <a:endParaRPr lang="fr-FR" sz="1400" dirty="0"/>
          </a:p>
          <a:p>
            <a:r>
              <a:rPr lang="fr-FR" sz="1400" dirty="0"/>
              <a:t>Be blind to a </a:t>
            </a:r>
            <a:r>
              <a:rPr lang="fr-FR" sz="1400" dirty="0" err="1"/>
              <a:t>porbl</a:t>
            </a:r>
            <a:endParaRPr lang="fr-FR" sz="1400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2124533-64D5-BFFD-0B0A-83DAE51FE118}"/>
              </a:ext>
            </a:extLst>
          </p:cNvPr>
          <p:cNvCxnSpPr/>
          <p:nvPr/>
        </p:nvCxnSpPr>
        <p:spPr>
          <a:xfrm>
            <a:off x="153909" y="2779414"/>
            <a:ext cx="64732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FDC8B1BE-54D3-A169-1A34-F52C5135A126}"/>
              </a:ext>
            </a:extLst>
          </p:cNvPr>
          <p:cNvCxnSpPr/>
          <p:nvPr/>
        </p:nvCxnSpPr>
        <p:spPr>
          <a:xfrm>
            <a:off x="170514" y="4353222"/>
            <a:ext cx="64732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4DEBB1EC-205A-FA32-977D-97B9BE4029D3}"/>
              </a:ext>
            </a:extLst>
          </p:cNvPr>
          <p:cNvSpPr txBox="1"/>
          <p:nvPr/>
        </p:nvSpPr>
        <p:spPr>
          <a:xfrm>
            <a:off x="5100178" y="2489737"/>
            <a:ext cx="1543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100 </a:t>
            </a:r>
            <a:r>
              <a:rPr lang="fr-FR" dirty="0" err="1"/>
              <a:t>Iterations</a:t>
            </a:r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DBE0138-646E-7A9C-9FB8-B8A5061C0103}"/>
              </a:ext>
            </a:extLst>
          </p:cNvPr>
          <p:cNvSpPr txBox="1"/>
          <p:nvPr/>
        </p:nvSpPr>
        <p:spPr>
          <a:xfrm>
            <a:off x="5219387" y="4067400"/>
            <a:ext cx="1543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500 </a:t>
            </a:r>
            <a:r>
              <a:rPr lang="fr-FR" dirty="0" err="1"/>
              <a:t>Iterations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4F32F39-F92D-6984-99E3-D85E28BA7552}"/>
              </a:ext>
            </a:extLst>
          </p:cNvPr>
          <p:cNvSpPr txBox="1"/>
          <p:nvPr/>
        </p:nvSpPr>
        <p:spPr>
          <a:xfrm>
            <a:off x="5095956" y="6287000"/>
            <a:ext cx="1666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3000 </a:t>
            </a:r>
            <a:r>
              <a:rPr lang="fr-FR" dirty="0" err="1"/>
              <a:t>Iterations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167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12695C-C7F4-A54D-7147-6ACD6A53A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Skakespeare</a:t>
            </a:r>
            <a:r>
              <a:rPr lang="fr-FR" dirty="0"/>
              <a:t> (Big Model) - Multinomial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B5A4B3B-FEDE-EF3D-1384-D10BB88B885D}"/>
              </a:ext>
            </a:extLst>
          </p:cNvPr>
          <p:cNvSpPr txBox="1"/>
          <p:nvPr/>
        </p:nvSpPr>
        <p:spPr>
          <a:xfrm>
            <a:off x="298764" y="1461082"/>
            <a:ext cx="569494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ptos (Corps)"/>
              </a:rPr>
              <a:t>BUCLARYO:</a:t>
            </a:r>
          </a:p>
          <a:p>
            <a:r>
              <a:rPr lang="en-US" sz="1400" dirty="0">
                <a:latin typeface="Aptos (Corps)"/>
              </a:rPr>
              <a:t>Alis, wit </a:t>
            </a:r>
            <a:r>
              <a:rPr lang="en-US" sz="1400" dirty="0" err="1">
                <a:latin typeface="Aptos (Corps)"/>
              </a:rPr>
              <a:t>ath</a:t>
            </a:r>
            <a:r>
              <a:rPr lang="en-US" sz="1400" dirty="0">
                <a:latin typeface="Aptos (Corps)"/>
              </a:rPr>
              <a:t> of </a:t>
            </a:r>
            <a:r>
              <a:rPr lang="en-US" sz="1400" dirty="0" err="1">
                <a:latin typeface="Aptos (Corps)"/>
              </a:rPr>
              <a:t>ast</a:t>
            </a:r>
            <a:r>
              <a:rPr lang="en-US" sz="1400" dirty="0">
                <a:latin typeface="Aptos (Corps)"/>
              </a:rPr>
              <a:t> toran burel d </a:t>
            </a:r>
            <a:r>
              <a:rPr lang="en-US" sz="1400" dirty="0" err="1">
                <a:latin typeface="Aptos (Corps)"/>
              </a:rPr>
              <a:t>dind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thisthich</a:t>
            </a:r>
            <a:r>
              <a:rPr lang="en-US" sz="1400" dirty="0">
                <a:latin typeface="Aptos (Corps)"/>
              </a:rPr>
              <a:t> s </a:t>
            </a:r>
            <a:r>
              <a:rPr lang="en-US" sz="1400" dirty="0" err="1">
                <a:latin typeface="Aptos (Corps)"/>
              </a:rPr>
              <a:t>torore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fouterthithed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hoth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thant</a:t>
            </a:r>
            <a:r>
              <a:rPr lang="en-US" sz="1400" dirty="0">
                <a:latin typeface="Aptos (Corps)"/>
              </a:rPr>
              <a:t>,</a:t>
            </a:r>
          </a:p>
          <a:p>
            <a:r>
              <a:rPr lang="en-US" sz="1400" dirty="0">
                <a:latin typeface="Aptos (Corps)"/>
              </a:rPr>
              <a:t>The ten an me </a:t>
            </a:r>
            <a:r>
              <a:rPr lang="en-US" sz="1400" dirty="0" err="1">
                <a:latin typeface="Aptos (Corps)"/>
              </a:rPr>
              <a:t>flalle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totherthenoucend</a:t>
            </a:r>
            <a:r>
              <a:rPr lang="en-US" sz="1400" dirty="0">
                <a:latin typeface="Aptos (Corps)"/>
              </a:rPr>
              <a:t> at </a:t>
            </a:r>
            <a:r>
              <a:rPr lang="en-US" sz="1400" dirty="0" err="1">
                <a:latin typeface="Aptos (Corps)"/>
              </a:rPr>
              <a:t>te</a:t>
            </a:r>
            <a:r>
              <a:rPr lang="en-US" sz="1400" dirty="0">
                <a:latin typeface="Aptos (Corps)"/>
              </a:rPr>
              <a:t> me thy </a:t>
            </a:r>
            <a:r>
              <a:rPr lang="en-US" sz="1400" dirty="0" err="1">
                <a:latin typeface="Aptos (Corps)"/>
              </a:rPr>
              <a:t>mpre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anen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thise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aicar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ato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ou</a:t>
            </a:r>
            <a:r>
              <a:rPr lang="en-US" sz="1400" dirty="0">
                <a:latin typeface="Aptos (Corps)"/>
              </a:rPr>
              <a:t> ang f </a:t>
            </a:r>
            <a:r>
              <a:rPr lang="en-US" sz="1400" dirty="0" err="1">
                <a:latin typeface="Aptos (Corps)"/>
              </a:rPr>
              <a:t>th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beand</a:t>
            </a:r>
            <a:r>
              <a:rPr lang="en-US" sz="1400" dirty="0">
                <a:latin typeface="Aptos (Corps)"/>
              </a:rPr>
              <a:t>,</a:t>
            </a:r>
          </a:p>
          <a:p>
            <a:r>
              <a:rPr lang="en-US" sz="1400" dirty="0">
                <a:latin typeface="Aptos (Corps)"/>
              </a:rPr>
              <a:t>And a</a:t>
            </a:r>
            <a:endParaRPr lang="fr-FR" sz="1400" dirty="0">
              <a:latin typeface="Aptos (Corps)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3FF5783-2481-D361-445F-E185C0277C06}"/>
              </a:ext>
            </a:extLst>
          </p:cNvPr>
          <p:cNvSpPr txBox="1"/>
          <p:nvPr/>
        </p:nvSpPr>
        <p:spPr>
          <a:xfrm>
            <a:off x="271605" y="2777592"/>
            <a:ext cx="6097508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The were who must friend.</a:t>
            </a:r>
          </a:p>
          <a:p>
            <a:endParaRPr lang="en-US" sz="1400" dirty="0"/>
          </a:p>
          <a:p>
            <a:r>
              <a:rPr lang="en-US" sz="1400" dirty="0"/>
              <a:t>COMINIUS:</a:t>
            </a:r>
          </a:p>
          <a:p>
            <a:r>
              <a:rPr lang="en-US" sz="1400" dirty="0"/>
              <a:t>You me in </a:t>
            </a:r>
            <a:r>
              <a:rPr lang="en-US" sz="1400" dirty="0" err="1"/>
              <a:t>grently</a:t>
            </a:r>
            <a:r>
              <a:rPr lang="en-US" sz="1400" dirty="0"/>
              <a:t> thee she are the </a:t>
            </a:r>
            <a:r>
              <a:rPr lang="en-US" sz="1400" dirty="0" err="1"/>
              <a:t>clotrmooon</a:t>
            </a:r>
            <a:r>
              <a:rPr lang="en-US" sz="1400" dirty="0"/>
              <a:t>,</a:t>
            </a:r>
          </a:p>
          <a:p>
            <a:r>
              <a:rPr lang="en-US" sz="1400" dirty="0" err="1"/>
              <a:t>Spard</a:t>
            </a:r>
            <a:r>
              <a:rPr lang="en-US" sz="1400" dirty="0"/>
              <a:t> </a:t>
            </a:r>
            <a:r>
              <a:rPr lang="en-US" sz="1400" dirty="0" err="1"/>
              <a:t>seely-sacing</a:t>
            </a:r>
            <a:r>
              <a:rPr lang="en-US" sz="1400" dirty="0"/>
              <a:t>.</a:t>
            </a:r>
          </a:p>
          <a:p>
            <a:endParaRPr lang="en-US" sz="1400" dirty="0"/>
          </a:p>
          <a:p>
            <a:r>
              <a:rPr lang="en-US" sz="1400" dirty="0"/>
              <a:t>MARIANA:</a:t>
            </a:r>
            <a:endParaRPr lang="fr-FR" sz="1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EE07925-32D1-67C1-FA79-69145D2DC32E}"/>
              </a:ext>
            </a:extLst>
          </p:cNvPr>
          <p:cNvSpPr txBox="1"/>
          <p:nvPr/>
        </p:nvSpPr>
        <p:spPr>
          <a:xfrm>
            <a:off x="307817" y="4396782"/>
            <a:ext cx="609750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thy is not a determined me how</a:t>
            </a:r>
          </a:p>
          <a:p>
            <a:r>
              <a:rPr lang="en-US" sz="1400" dirty="0"/>
              <a:t>I should forget that he be </a:t>
            </a:r>
            <a:r>
              <a:rPr lang="en-US" sz="1400" dirty="0" err="1"/>
              <a:t>dishonour</a:t>
            </a:r>
            <a:r>
              <a:rPr lang="en-US" sz="1400" dirty="0"/>
              <a:t>.</a:t>
            </a:r>
          </a:p>
          <a:p>
            <a:endParaRPr lang="en-US" sz="1400" dirty="0"/>
          </a:p>
          <a:p>
            <a:r>
              <a:rPr lang="en-US" sz="1400" dirty="0"/>
              <a:t>LEONTES:</a:t>
            </a:r>
          </a:p>
          <a:p>
            <a:r>
              <a:rPr lang="en-US" sz="1400" dirty="0"/>
              <a:t>What if he be </a:t>
            </a:r>
            <a:r>
              <a:rPr lang="en-US" sz="1400" dirty="0" err="1"/>
              <a:t>convented</a:t>
            </a:r>
            <a:endParaRPr lang="en-US" sz="1400" dirty="0"/>
          </a:p>
          <a:p>
            <a:r>
              <a:rPr lang="en-US" sz="1400" dirty="0"/>
              <a:t>In more capable </a:t>
            </a:r>
            <a:r>
              <a:rPr lang="en-US" sz="1400" dirty="0" err="1"/>
              <a:t>skyle</a:t>
            </a:r>
            <a:r>
              <a:rPr lang="en-US" sz="1400" dirty="0"/>
              <a:t> thou dost mean?</a:t>
            </a:r>
          </a:p>
          <a:p>
            <a:endParaRPr lang="en-US" sz="1400" dirty="0"/>
          </a:p>
          <a:p>
            <a:r>
              <a:rPr lang="en-US" sz="1400" dirty="0"/>
              <a:t>Second Messenger:</a:t>
            </a:r>
          </a:p>
          <a:p>
            <a:r>
              <a:rPr lang="en-US" sz="1400" dirty="0"/>
              <a:t>A man crept thou hast </a:t>
            </a:r>
            <a:r>
              <a:rPr lang="en-US" sz="1400" dirty="0" err="1"/>
              <a:t>becomed</a:t>
            </a:r>
            <a:r>
              <a:rPr lang="en-US" sz="1400" dirty="0"/>
              <a:t> heaven.</a:t>
            </a:r>
            <a:endParaRPr lang="fr-FR" sz="1400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2124533-64D5-BFFD-0B0A-83DAE51FE118}"/>
              </a:ext>
            </a:extLst>
          </p:cNvPr>
          <p:cNvCxnSpPr/>
          <p:nvPr/>
        </p:nvCxnSpPr>
        <p:spPr>
          <a:xfrm>
            <a:off x="153909" y="2779414"/>
            <a:ext cx="64732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FDC8B1BE-54D3-A169-1A34-F52C5135A126}"/>
              </a:ext>
            </a:extLst>
          </p:cNvPr>
          <p:cNvCxnSpPr/>
          <p:nvPr/>
        </p:nvCxnSpPr>
        <p:spPr>
          <a:xfrm>
            <a:off x="170514" y="4353222"/>
            <a:ext cx="64732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4DEBB1EC-205A-FA32-977D-97B9BE4029D3}"/>
              </a:ext>
            </a:extLst>
          </p:cNvPr>
          <p:cNvSpPr txBox="1"/>
          <p:nvPr/>
        </p:nvSpPr>
        <p:spPr>
          <a:xfrm>
            <a:off x="5100178" y="2489737"/>
            <a:ext cx="1543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100 </a:t>
            </a:r>
            <a:r>
              <a:rPr lang="fr-FR" dirty="0" err="1"/>
              <a:t>Iterations</a:t>
            </a:r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DBE0138-646E-7A9C-9FB8-B8A5061C0103}"/>
              </a:ext>
            </a:extLst>
          </p:cNvPr>
          <p:cNvSpPr txBox="1"/>
          <p:nvPr/>
        </p:nvSpPr>
        <p:spPr>
          <a:xfrm>
            <a:off x="5219387" y="4067400"/>
            <a:ext cx="1543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500 </a:t>
            </a:r>
            <a:r>
              <a:rPr lang="fr-FR" dirty="0" err="1"/>
              <a:t>Iterations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4F32F39-F92D-6984-99E3-D85E28BA7552}"/>
              </a:ext>
            </a:extLst>
          </p:cNvPr>
          <p:cNvSpPr txBox="1"/>
          <p:nvPr/>
        </p:nvSpPr>
        <p:spPr>
          <a:xfrm>
            <a:off x="5095956" y="6287000"/>
            <a:ext cx="1666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3000 </a:t>
            </a:r>
            <a:r>
              <a:rPr lang="fr-FR" dirty="0" err="1"/>
              <a:t>Iterations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2649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12695C-C7F4-A54D-7147-6ACD6A53A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Skakespeare</a:t>
            </a:r>
            <a:r>
              <a:rPr lang="fr-FR" dirty="0"/>
              <a:t> (Little Model) – 100 </a:t>
            </a:r>
            <a:r>
              <a:rPr lang="fr-FR" dirty="0" err="1"/>
              <a:t>iters</a:t>
            </a:r>
            <a:r>
              <a:rPr lang="fr-FR" dirty="0"/>
              <a:t> - max()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B5A4B3B-FEDE-EF3D-1384-D10BB88B885D}"/>
              </a:ext>
            </a:extLst>
          </p:cNvPr>
          <p:cNvSpPr txBox="1"/>
          <p:nvPr/>
        </p:nvSpPr>
        <p:spPr>
          <a:xfrm>
            <a:off x="2462542" y="2330222"/>
            <a:ext cx="569494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ptos (Corps)"/>
              </a:rPr>
              <a:t>O God, O God!</a:t>
            </a:r>
          </a:p>
          <a:p>
            <a:r>
              <a:rPr lang="en-US" sz="1400" dirty="0" err="1">
                <a:latin typeface="Aptos (Corps)"/>
              </a:rPr>
              <a:t>Whadrde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momis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tha</a:t>
            </a:r>
            <a:r>
              <a:rPr lang="en-US" sz="1400" dirty="0">
                <a:latin typeface="Aptos (Corps)"/>
              </a:rPr>
              <a:t> thou by </a:t>
            </a:r>
            <a:r>
              <a:rPr lang="en-US" sz="1400" dirty="0" err="1">
                <a:latin typeface="Aptos (Corps)"/>
              </a:rPr>
              <a:t>minere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ashat</a:t>
            </a:r>
            <a:r>
              <a:rPr lang="en-US" sz="1400" dirty="0">
                <a:latin typeface="Aptos (Corps)"/>
              </a:rPr>
              <a:t> f his in,</a:t>
            </a:r>
          </a:p>
          <a:p>
            <a:r>
              <a:rPr lang="en-US" sz="1400" dirty="0">
                <a:latin typeface="Aptos (Corps)"/>
              </a:rPr>
              <a:t>An </a:t>
            </a:r>
            <a:r>
              <a:rPr lang="en-US" sz="1400" dirty="0" err="1">
                <a:latin typeface="Aptos (Corps)"/>
              </a:rPr>
              <a:t>ourort</a:t>
            </a:r>
            <a:r>
              <a:rPr lang="en-US" sz="1400" dirty="0">
                <a:latin typeface="Aptos (Corps)"/>
              </a:rPr>
              <a:t> t </a:t>
            </a:r>
            <a:r>
              <a:rPr lang="en-US" sz="1400" dirty="0" err="1">
                <a:latin typeface="Aptos (Corps)"/>
              </a:rPr>
              <a:t>imalan</a:t>
            </a:r>
            <a:r>
              <a:rPr lang="en-US" sz="1400" dirty="0">
                <a:latin typeface="Aptos (Corps)"/>
              </a:rPr>
              <a:t> sed w </a:t>
            </a:r>
            <a:r>
              <a:rPr lang="en-US" sz="1400" dirty="0" err="1">
                <a:latin typeface="Aptos (Corps)"/>
              </a:rPr>
              <a:t>whas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bu</a:t>
            </a:r>
            <a:r>
              <a:rPr lang="en-US" sz="1400" dirty="0">
                <a:latin typeface="Aptos (Corps)"/>
              </a:rPr>
              <a:t> me, herd is </a:t>
            </a:r>
            <a:r>
              <a:rPr lang="en-US" sz="1400" dirty="0" err="1">
                <a:latin typeface="Aptos (Corps)"/>
              </a:rPr>
              <a:t>sedo</a:t>
            </a:r>
            <a:r>
              <a:rPr lang="en-US" sz="1400" dirty="0">
                <a:latin typeface="Aptos (Corps)"/>
              </a:rPr>
              <a:t> f </a:t>
            </a:r>
            <a:r>
              <a:rPr lang="en-US" sz="1400" dirty="0" err="1">
                <a:latin typeface="Aptos (Corps)"/>
              </a:rPr>
              <a:t>alalle</a:t>
            </a:r>
            <a:r>
              <a:rPr lang="en-US" sz="1400" dirty="0">
                <a:latin typeface="Aptos (Corps)"/>
              </a:rPr>
              <a:t>,</a:t>
            </a:r>
          </a:p>
          <a:p>
            <a:r>
              <a:rPr lang="en-US" sz="1400" dirty="0" err="1">
                <a:latin typeface="Aptos (Corps)"/>
              </a:rPr>
              <a:t>Buthet</a:t>
            </a:r>
            <a:endParaRPr lang="en-US" sz="1400" dirty="0">
              <a:latin typeface="Aptos (Corps)"/>
            </a:endParaRPr>
          </a:p>
          <a:p>
            <a:r>
              <a:rPr lang="en-US" sz="1400" dirty="0">
                <a:latin typeface="Aptos (Corps)"/>
              </a:rPr>
              <a:t>He </a:t>
            </a:r>
            <a:r>
              <a:rPr lang="en-US" sz="1400" dirty="0" err="1">
                <a:latin typeface="Aptos (Corps)"/>
              </a:rPr>
              <a:t>fr</a:t>
            </a:r>
            <a:r>
              <a:rPr lang="en-US" sz="1400" dirty="0">
                <a:latin typeface="Aptos (Corps)"/>
              </a:rPr>
              <a:t> s wean wave </a:t>
            </a:r>
            <a:r>
              <a:rPr lang="en-US" sz="1400" dirty="0" err="1">
                <a:latin typeface="Aptos (Corps)"/>
              </a:rPr>
              <a:t>wh</a:t>
            </a:r>
            <a:r>
              <a:rPr lang="en-US" sz="1400" dirty="0">
                <a:latin typeface="Aptos (Corps)"/>
              </a:rPr>
              <a:t>,</a:t>
            </a:r>
          </a:p>
          <a:p>
            <a:r>
              <a:rPr lang="en-US" sz="1400" dirty="0" err="1">
                <a:latin typeface="Aptos (Corps)"/>
              </a:rPr>
              <a:t>Worer</a:t>
            </a:r>
            <a:r>
              <a:rPr lang="en-US" sz="1400" dirty="0">
                <a:latin typeface="Aptos (Corps)"/>
              </a:rPr>
              <a:t> be ours </a:t>
            </a:r>
            <a:r>
              <a:rPr lang="en-US" sz="1400" dirty="0" err="1">
                <a:latin typeface="Aptos (Corps)"/>
              </a:rPr>
              <a:t>anghe</a:t>
            </a:r>
            <a:r>
              <a:rPr lang="en-US" sz="1400" dirty="0">
                <a:latin typeface="Aptos (Corps)"/>
              </a:rPr>
              <a:t> </a:t>
            </a:r>
            <a:r>
              <a:rPr lang="en-US" sz="1400" dirty="0" err="1">
                <a:latin typeface="Aptos (Corps)"/>
              </a:rPr>
              <a:t>fongurow</a:t>
            </a:r>
            <a:r>
              <a:rPr lang="en-US" sz="1400" dirty="0">
                <a:latin typeface="Aptos (Corps)"/>
              </a:rPr>
              <a:t> ad, </a:t>
            </a:r>
            <a:r>
              <a:rPr lang="en-US" sz="1400" dirty="0" err="1">
                <a:latin typeface="Aptos (Corps)"/>
              </a:rPr>
              <a:t>sthereth</a:t>
            </a:r>
            <a:r>
              <a:rPr lang="en-US" sz="1400" dirty="0">
                <a:latin typeface="Aptos (Corps)"/>
              </a:rPr>
              <a:t>, </a:t>
            </a:r>
            <a:r>
              <a:rPr lang="en-US" sz="1400" dirty="0" err="1">
                <a:latin typeface="Aptos (Corps)"/>
              </a:rPr>
              <a:t>forore</a:t>
            </a:r>
            <a:r>
              <a:rPr lang="en-US" sz="1400" dirty="0">
                <a:latin typeface="Aptos (Corps)"/>
              </a:rPr>
              <a:t> tor </a:t>
            </a:r>
            <a:r>
              <a:rPr lang="en-US" sz="1400" dirty="0" err="1">
                <a:latin typeface="Aptos (Corps)"/>
              </a:rPr>
              <a:t>fuprond</a:t>
            </a:r>
            <a:endParaRPr lang="fr-FR" sz="1400" dirty="0">
              <a:latin typeface="Aptos (Corps)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3FF5783-2481-D361-445F-E185C0277C06}"/>
              </a:ext>
            </a:extLst>
          </p:cNvPr>
          <p:cNvSpPr txBox="1"/>
          <p:nvPr/>
        </p:nvSpPr>
        <p:spPr>
          <a:xfrm>
            <a:off x="2462542" y="4128345"/>
            <a:ext cx="609750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O God, O God!</a:t>
            </a:r>
          </a:p>
          <a:p>
            <a:r>
              <a:rPr lang="en-US" sz="1400" dirty="0"/>
              <a:t>And the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r>
              <a:rPr lang="en-US" sz="1400" dirty="0"/>
              <a:t> </a:t>
            </a:r>
            <a:r>
              <a:rPr lang="en-US" sz="1400" dirty="0" err="1"/>
              <a:t>the</a:t>
            </a:r>
            <a:endParaRPr lang="fr-FR" sz="1400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2124533-64D5-BFFD-0B0A-83DAE51FE118}"/>
              </a:ext>
            </a:extLst>
          </p:cNvPr>
          <p:cNvCxnSpPr/>
          <p:nvPr/>
        </p:nvCxnSpPr>
        <p:spPr>
          <a:xfrm>
            <a:off x="2317687" y="3802455"/>
            <a:ext cx="64732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4DEBB1EC-205A-FA32-977D-97B9BE4029D3}"/>
              </a:ext>
            </a:extLst>
          </p:cNvPr>
          <p:cNvSpPr txBox="1"/>
          <p:nvPr/>
        </p:nvSpPr>
        <p:spPr>
          <a:xfrm>
            <a:off x="7481233" y="3476566"/>
            <a:ext cx="1386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multinomial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E7BE76B-B322-998D-D93C-44D78C186404}"/>
              </a:ext>
            </a:extLst>
          </p:cNvPr>
          <p:cNvSpPr txBox="1"/>
          <p:nvPr/>
        </p:nvSpPr>
        <p:spPr>
          <a:xfrm>
            <a:off x="7487137" y="4992242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max()</a:t>
            </a:r>
          </a:p>
        </p:txBody>
      </p:sp>
    </p:spTree>
    <p:extLst>
      <p:ext uri="{BB962C8B-B14F-4D97-AF65-F5344CB8AC3E}">
        <p14:creationId xmlns:p14="http://schemas.microsoft.com/office/powerpoint/2010/main" val="3407540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D2790F-1D2F-8A4A-8A77-122DD1933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6264EE-30D0-E8FB-A05F-7691DE8C3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generation</a:t>
            </a:r>
            <a:endParaRPr lang="fr-FR" dirty="0"/>
          </a:p>
          <a:p>
            <a:pPr lvl="1"/>
            <a:r>
              <a:rPr lang="fr-FR" dirty="0"/>
              <a:t>Multinomial vs max()</a:t>
            </a:r>
          </a:p>
          <a:p>
            <a:r>
              <a:rPr lang="fr-FR" dirty="0" err="1"/>
              <a:t>learning</a:t>
            </a:r>
            <a:r>
              <a:rPr lang="fr-FR" dirty="0"/>
              <a:t> </a:t>
            </a:r>
            <a:r>
              <a:rPr lang="fr-FR" dirty="0" err="1"/>
              <a:t>decay</a:t>
            </a:r>
            <a:endParaRPr lang="fr-FR" dirty="0"/>
          </a:p>
          <a:p>
            <a:pPr lvl="1"/>
            <a:r>
              <a:rPr lang="fr-FR" dirty="0"/>
              <a:t>If </a:t>
            </a:r>
            <a:r>
              <a:rPr lang="fr-FR" dirty="0" err="1"/>
              <a:t>iter</a:t>
            </a:r>
            <a:r>
              <a:rPr lang="fr-FR" dirty="0"/>
              <a:t> % 1000 == 0, </a:t>
            </a:r>
            <a:r>
              <a:rPr lang="fr-FR" dirty="0" err="1"/>
              <a:t>lr</a:t>
            </a:r>
            <a:r>
              <a:rPr lang="fr-FR" dirty="0"/>
              <a:t> = </a:t>
            </a:r>
            <a:r>
              <a:rPr lang="fr-FR" dirty="0" err="1"/>
              <a:t>lr</a:t>
            </a:r>
            <a:r>
              <a:rPr lang="fr-FR" dirty="0"/>
              <a:t> +/-…</a:t>
            </a:r>
          </a:p>
        </p:txBody>
      </p:sp>
    </p:spTree>
    <p:extLst>
      <p:ext uri="{BB962C8B-B14F-4D97-AF65-F5344CB8AC3E}">
        <p14:creationId xmlns:p14="http://schemas.microsoft.com/office/powerpoint/2010/main" val="2257507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A0637C-4A3D-63CA-B333-26BA3922AB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Miniproject</a:t>
            </a:r>
            <a:r>
              <a:rPr lang="fr-FR" dirty="0"/>
              <a:t> 2 : </a:t>
            </a:r>
            <a:br>
              <a:rPr lang="fr-FR" dirty="0"/>
            </a:br>
            <a:r>
              <a:rPr lang="fr-FR" dirty="0" err="1"/>
              <a:t>Language</a:t>
            </a:r>
            <a:r>
              <a:rPr lang="fr-FR" dirty="0"/>
              <a:t> Model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11A1BEA-BA36-4365-BFC2-EF44095FB8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By Maxime Lefranc</a:t>
            </a:r>
          </a:p>
        </p:txBody>
      </p:sp>
    </p:spTree>
    <p:extLst>
      <p:ext uri="{BB962C8B-B14F-4D97-AF65-F5344CB8AC3E}">
        <p14:creationId xmlns:p14="http://schemas.microsoft.com/office/powerpoint/2010/main" val="2747560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2C5090-4EC9-2A64-1955-844FB6144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Introduction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7EC804-F051-01A7-C626-0E7DBCB0CE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Transformers &amp; </a:t>
            </a:r>
            <a:r>
              <a:rPr lang="fr-FR" dirty="0" err="1"/>
              <a:t>Skakespeare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" name="Image 4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368EF2B9-8CF3-A411-7308-25EA3648CB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9" t="21503" r="75123" b="15522"/>
          <a:stretch/>
        </p:blipFill>
        <p:spPr>
          <a:xfrm>
            <a:off x="7042485" y="504574"/>
            <a:ext cx="2935704" cy="552855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3C3FBFA-7B2A-1D5B-F245-1E679EBED44B}"/>
              </a:ext>
            </a:extLst>
          </p:cNvPr>
          <p:cNvSpPr txBox="1"/>
          <p:nvPr/>
        </p:nvSpPr>
        <p:spPr>
          <a:xfrm>
            <a:off x="5309936" y="6581001"/>
            <a:ext cx="108123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2E414F"/>
                </a:solidFill>
                <a:effectLst/>
                <a:latin typeface="Roboto" panose="02000000000000000000" pitchFamily="2" charset="0"/>
              </a:rPr>
              <a:t>Radford, A., &amp; Narasimhan, K. (2018). Improving Language Understanding by Generative Pre-Training.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701212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5CDF1F-61EC-9CCC-4218-D8D162AFE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gptlike.py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208D6D8-A777-4EF5-C8D6-FF5B45578B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Initialisation : Configuration(), </a:t>
            </a:r>
            <a:r>
              <a:rPr lang="fr-FR" dirty="0" err="1"/>
              <a:t>CharDataset</a:t>
            </a:r>
            <a:r>
              <a:rPr lang="fr-FR" dirty="0"/>
              <a:t>(), </a:t>
            </a:r>
            <a:r>
              <a:rPr lang="fr-FR" dirty="0" err="1"/>
              <a:t>Decoder</a:t>
            </a:r>
            <a:r>
              <a:rPr lang="fr-FR" dirty="0"/>
              <a:t>()</a:t>
            </a:r>
          </a:p>
          <a:p>
            <a:r>
              <a:rPr lang="fr-FR" dirty="0"/>
              <a:t>training()</a:t>
            </a:r>
          </a:p>
        </p:txBody>
      </p:sp>
    </p:spTree>
    <p:extLst>
      <p:ext uri="{BB962C8B-B14F-4D97-AF65-F5344CB8AC3E}">
        <p14:creationId xmlns:p14="http://schemas.microsoft.com/office/powerpoint/2010/main" val="2247419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9310E1-8888-5BF3-AB6D-BC8C0276D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training()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8B6280-F981-213D-B775-0E1C0D222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Initialisation : Adam </a:t>
            </a:r>
            <a:r>
              <a:rPr lang="fr-FR" dirty="0" err="1"/>
              <a:t>optimizer</a:t>
            </a:r>
            <a:r>
              <a:rPr lang="fr-FR" dirty="0"/>
              <a:t>, </a:t>
            </a:r>
          </a:p>
          <a:p>
            <a:r>
              <a:rPr lang="fr-FR" dirty="0"/>
              <a:t>For : i… </a:t>
            </a:r>
            <a:r>
              <a:rPr lang="fr-FR" dirty="0" err="1"/>
              <a:t>nb_iters</a:t>
            </a:r>
            <a:r>
              <a:rPr lang="fr-FR" dirty="0"/>
              <a:t> :</a:t>
            </a:r>
          </a:p>
          <a:p>
            <a:pPr lvl="1"/>
            <a:r>
              <a:rPr lang="fr-FR" dirty="0"/>
              <a:t>MAJ : </a:t>
            </a:r>
            <a:r>
              <a:rPr lang="fr-FR" dirty="0" err="1"/>
              <a:t>batchs</a:t>
            </a:r>
            <a:endParaRPr lang="fr-FR" dirty="0"/>
          </a:p>
          <a:p>
            <a:pPr lvl="1"/>
            <a:r>
              <a:rPr lang="fr-FR" dirty="0"/>
              <a:t>Forward()</a:t>
            </a:r>
          </a:p>
          <a:p>
            <a:pPr lvl="1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Resetting gradients </a:t>
            </a:r>
          </a:p>
          <a:p>
            <a:pPr lvl="1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Calculating the gradient of the loss</a:t>
            </a:r>
          </a:p>
          <a:p>
            <a:pPr lvl="1"/>
            <a:r>
              <a:rPr lang="fr-FR" dirty="0"/>
              <a:t>MAJ : </a:t>
            </a:r>
            <a:r>
              <a:rPr lang="fr-FR" dirty="0" err="1"/>
              <a:t>parametres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3588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1FCE22-3831-B80E-1543-A991C743F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forward()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734064-86E9-5EDE-EC92-A67856308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Token</a:t>
            </a:r>
            <a:r>
              <a:rPr lang="fr-FR" dirty="0"/>
              <a:t> </a:t>
            </a:r>
            <a:r>
              <a:rPr lang="fr-FR" dirty="0" err="1"/>
              <a:t>Embedding</a:t>
            </a:r>
            <a:endParaRPr lang="fr-FR" dirty="0"/>
          </a:p>
          <a:p>
            <a:r>
              <a:rPr lang="fr-FR" dirty="0"/>
              <a:t>Position </a:t>
            </a:r>
            <a:r>
              <a:rPr lang="fr-FR" dirty="0" err="1"/>
              <a:t>Embedding</a:t>
            </a:r>
            <a:endParaRPr lang="fr-FR" dirty="0"/>
          </a:p>
          <a:p>
            <a:r>
              <a:rPr lang="fr-FR" dirty="0"/>
              <a:t>Dropout(</a:t>
            </a:r>
            <a:r>
              <a:rPr lang="fr-FR" dirty="0" err="1"/>
              <a:t>tok+pos</a:t>
            </a:r>
            <a:r>
              <a:rPr lang="fr-FR" dirty="0"/>
              <a:t>)</a:t>
            </a:r>
          </a:p>
          <a:p>
            <a:r>
              <a:rPr lang="fr-FR" dirty="0"/>
              <a:t>For : i … </a:t>
            </a:r>
            <a:r>
              <a:rPr lang="fr-FR" dirty="0" err="1"/>
              <a:t>n_layer</a:t>
            </a:r>
            <a:r>
              <a:rPr lang="fr-FR" dirty="0"/>
              <a:t>:</a:t>
            </a:r>
          </a:p>
          <a:p>
            <a:pPr lvl="1"/>
            <a:r>
              <a:rPr lang="fr-FR" dirty="0"/>
              <a:t>x = bloc(x)      (forward)</a:t>
            </a:r>
          </a:p>
          <a:p>
            <a:r>
              <a:rPr lang="fr-FR" dirty="0"/>
              <a:t>x = </a:t>
            </a:r>
            <a:r>
              <a:rPr lang="fr-FR" dirty="0" err="1"/>
              <a:t>Final_LayerNorm</a:t>
            </a:r>
            <a:r>
              <a:rPr lang="fr-FR" dirty="0"/>
              <a:t>(x)</a:t>
            </a:r>
          </a:p>
          <a:p>
            <a:r>
              <a:rPr lang="fr-FR" dirty="0" err="1"/>
              <a:t>logits</a:t>
            </a:r>
            <a:r>
              <a:rPr lang="fr-FR" dirty="0"/>
              <a:t> = </a:t>
            </a:r>
            <a:r>
              <a:rPr lang="fr-FR" dirty="0" err="1"/>
              <a:t>LM_head</a:t>
            </a:r>
            <a:r>
              <a:rPr lang="fr-FR" dirty="0"/>
              <a:t>(x)</a:t>
            </a:r>
          </a:p>
        </p:txBody>
      </p:sp>
    </p:spTree>
    <p:extLst>
      <p:ext uri="{BB962C8B-B14F-4D97-AF65-F5344CB8AC3E}">
        <p14:creationId xmlns:p14="http://schemas.microsoft.com/office/powerpoint/2010/main" val="3313331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3465E5-88DC-BCF2-7BA9-6591DEB1B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forward() Transformer Block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34A4A6-A0F2-C528-AF91-85D3AC5283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x = x + Attention(</a:t>
            </a:r>
            <a:r>
              <a:rPr lang="fr-FR" dirty="0" err="1"/>
              <a:t>LayerNorm</a:t>
            </a:r>
            <a:r>
              <a:rPr lang="fr-FR" dirty="0"/>
              <a:t>(x))</a:t>
            </a:r>
          </a:p>
          <a:p>
            <a:r>
              <a:rPr lang="fr-FR" dirty="0"/>
              <a:t>out = x + MLP(</a:t>
            </a:r>
            <a:r>
              <a:rPr lang="fr-FR" dirty="0" err="1"/>
              <a:t>LayerNorm</a:t>
            </a:r>
            <a:r>
              <a:rPr lang="fr-FR" dirty="0"/>
              <a:t>(x))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6472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E41608-975F-9F60-8259-17C139F92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Attention()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4EAD1D-8EBF-42C2-3906-EB3F5E26F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SelfAttention</a:t>
            </a:r>
            <a:r>
              <a:rPr lang="fr-FR" dirty="0"/>
              <a:t>()</a:t>
            </a:r>
          </a:p>
          <a:p>
            <a:r>
              <a:rPr lang="fr-FR" dirty="0" err="1"/>
              <a:t>nn.MultiheadAttention</a:t>
            </a:r>
            <a:r>
              <a:rPr lang="fr-FR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146023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1B17F0-325B-20B2-D65B-98946AEB8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generate</a:t>
            </a:r>
            <a:r>
              <a:rPr lang="fr-FR" dirty="0"/>
              <a:t>()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BB1F97-3232-FB58-00B9-A1D3A7A1D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Initialisation : </a:t>
            </a:r>
            <a:r>
              <a:rPr lang="fr-FR" dirty="0" err="1"/>
              <a:t>context</a:t>
            </a:r>
            <a:endParaRPr lang="fr-FR" dirty="0"/>
          </a:p>
          <a:p>
            <a:r>
              <a:rPr lang="fr-FR" dirty="0" err="1"/>
              <a:t>tokenize</a:t>
            </a:r>
            <a:r>
              <a:rPr lang="fr-FR" dirty="0"/>
              <a:t>(</a:t>
            </a:r>
            <a:r>
              <a:rPr lang="fr-FR" dirty="0" err="1"/>
              <a:t>context</a:t>
            </a:r>
            <a:r>
              <a:rPr lang="fr-FR" dirty="0"/>
              <a:t>)</a:t>
            </a:r>
          </a:p>
          <a:p>
            <a:r>
              <a:rPr lang="fr-FR" dirty="0" err="1"/>
              <a:t>generate</a:t>
            </a:r>
            <a:r>
              <a:rPr lang="fr-FR" dirty="0"/>
              <a:t>()</a:t>
            </a:r>
          </a:p>
          <a:p>
            <a:pPr lvl="1"/>
            <a:r>
              <a:rPr lang="fr-FR" dirty="0"/>
              <a:t>For : i … n</a:t>
            </a:r>
          </a:p>
          <a:p>
            <a:pPr lvl="2"/>
            <a:r>
              <a:rPr lang="fr-FR" dirty="0" err="1"/>
              <a:t>logits</a:t>
            </a:r>
            <a:r>
              <a:rPr lang="fr-FR" dirty="0"/>
              <a:t> = forward()</a:t>
            </a:r>
          </a:p>
          <a:p>
            <a:pPr lvl="2"/>
            <a:r>
              <a:rPr lang="fr-FR" dirty="0"/>
              <a:t>proba = </a:t>
            </a:r>
            <a:r>
              <a:rPr lang="fr-FR" dirty="0" err="1"/>
              <a:t>softmax</a:t>
            </a:r>
            <a:r>
              <a:rPr lang="fr-FR" dirty="0"/>
              <a:t>(</a:t>
            </a:r>
            <a:r>
              <a:rPr lang="fr-FR" dirty="0" err="1"/>
              <a:t>logits</a:t>
            </a:r>
            <a:r>
              <a:rPr lang="fr-FR" dirty="0"/>
              <a:t>)</a:t>
            </a:r>
          </a:p>
          <a:p>
            <a:pPr lvl="2"/>
            <a:r>
              <a:rPr lang="fr-FR" dirty="0" err="1"/>
              <a:t>next</a:t>
            </a:r>
            <a:r>
              <a:rPr lang="fr-FR" dirty="0"/>
              <a:t> = multinomial(proba, 1) </a:t>
            </a:r>
          </a:p>
        </p:txBody>
      </p:sp>
    </p:spTree>
    <p:extLst>
      <p:ext uri="{BB962C8B-B14F-4D97-AF65-F5344CB8AC3E}">
        <p14:creationId xmlns:p14="http://schemas.microsoft.com/office/powerpoint/2010/main" val="416830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4E9874-1FDC-EABF-1EFF-D5C34277F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Models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DA3BB33-2C91-5AB1-423C-6B1D6C5816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83849"/>
          </a:xfrm>
        </p:spPr>
        <p:txBody>
          <a:bodyPr/>
          <a:lstStyle/>
          <a:p>
            <a:r>
              <a:rPr lang="fr-FR" dirty="0"/>
              <a:t>Little</a:t>
            </a:r>
          </a:p>
          <a:p>
            <a:pPr lvl="1"/>
            <a:r>
              <a:rPr lang="fr-FR" dirty="0" err="1"/>
              <a:t>n_layer</a:t>
            </a:r>
            <a:r>
              <a:rPr lang="fr-FR" dirty="0"/>
              <a:t> = 6, </a:t>
            </a:r>
            <a:r>
              <a:rPr lang="fr-FR" dirty="0" err="1"/>
              <a:t>n_embd</a:t>
            </a:r>
            <a:r>
              <a:rPr lang="fr-FR" dirty="0"/>
              <a:t> = 192, </a:t>
            </a:r>
            <a:r>
              <a:rPr lang="fr-FR" dirty="0" err="1"/>
              <a:t>n_head</a:t>
            </a:r>
            <a:r>
              <a:rPr lang="fr-FR" dirty="0"/>
              <a:t> = 6</a:t>
            </a:r>
          </a:p>
          <a:p>
            <a:pPr lvl="1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Quick to execute</a:t>
            </a:r>
          </a:p>
          <a:p>
            <a:pPr lvl="1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Good execution time/result ratio</a:t>
            </a:r>
          </a:p>
          <a:p>
            <a:pPr marL="457200" lvl="1" indent="0">
              <a:buNone/>
            </a:pPr>
            <a:endParaRPr lang="en-US" dirty="0">
              <a:solidFill>
                <a:srgbClr val="374151"/>
              </a:solidFill>
              <a:latin typeface="Söhne"/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D6E7B91F-6844-6710-20F6-0D75B7F06B3A}"/>
              </a:ext>
            </a:extLst>
          </p:cNvPr>
          <p:cNvSpPr txBox="1">
            <a:spLocks/>
          </p:cNvSpPr>
          <p:nvPr/>
        </p:nvSpPr>
        <p:spPr>
          <a:xfrm>
            <a:off x="846222" y="3903078"/>
            <a:ext cx="10515600" cy="1783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Big</a:t>
            </a:r>
          </a:p>
          <a:p>
            <a:pPr lvl="1"/>
            <a:r>
              <a:rPr lang="fr-FR" dirty="0" err="1"/>
              <a:t>n_layer</a:t>
            </a:r>
            <a:r>
              <a:rPr lang="fr-FR" dirty="0"/>
              <a:t> = 12, </a:t>
            </a:r>
            <a:r>
              <a:rPr lang="fr-FR" dirty="0" err="1"/>
              <a:t>n_emb</a:t>
            </a:r>
            <a:r>
              <a:rPr lang="fr-FR" dirty="0"/>
              <a:t> = 768, </a:t>
            </a:r>
            <a:r>
              <a:rPr lang="fr-FR"/>
              <a:t>n_head</a:t>
            </a:r>
            <a:r>
              <a:rPr lang="fr-FR" dirty="0"/>
              <a:t> = 8 </a:t>
            </a:r>
          </a:p>
          <a:p>
            <a:pPr lvl="1"/>
            <a:r>
              <a:rPr lang="en-US" dirty="0">
                <a:solidFill>
                  <a:srgbClr val="374151"/>
                </a:solidFill>
                <a:latin typeface="Söhne"/>
              </a:rPr>
              <a:t>Slow to execute</a:t>
            </a:r>
          </a:p>
          <a:p>
            <a:pPr lvl="1"/>
            <a:r>
              <a:rPr lang="en-US" b="0" i="0" dirty="0">
                <a:solidFill>
                  <a:srgbClr val="374151"/>
                </a:solidFill>
                <a:effectLst/>
                <a:latin typeface="Söhne"/>
              </a:rPr>
              <a:t>Better results</a:t>
            </a:r>
            <a:endParaRPr lang="en-US" dirty="0">
              <a:solidFill>
                <a:srgbClr val="374151"/>
              </a:solidFill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25469549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723</Words>
  <Application>Microsoft Office PowerPoint</Application>
  <PresentationFormat>Grand écran</PresentationFormat>
  <Paragraphs>126</Paragraphs>
  <Slides>18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5" baseType="lpstr">
      <vt:lpstr>Aptos</vt:lpstr>
      <vt:lpstr>Aptos (Corps)</vt:lpstr>
      <vt:lpstr>Aptos Display</vt:lpstr>
      <vt:lpstr>Arial</vt:lpstr>
      <vt:lpstr>Roboto</vt:lpstr>
      <vt:lpstr>Söhne</vt:lpstr>
      <vt:lpstr>Thème Office</vt:lpstr>
      <vt:lpstr>Miniproject 2 :  Language Model</vt:lpstr>
      <vt:lpstr>Introduction</vt:lpstr>
      <vt:lpstr>gptlike.py</vt:lpstr>
      <vt:lpstr>training()</vt:lpstr>
      <vt:lpstr>forward()</vt:lpstr>
      <vt:lpstr>forward() Transformer Block</vt:lpstr>
      <vt:lpstr>Attention()</vt:lpstr>
      <vt:lpstr>generate()</vt:lpstr>
      <vt:lpstr>Models</vt:lpstr>
      <vt:lpstr>MLP</vt:lpstr>
      <vt:lpstr>Loss</vt:lpstr>
      <vt:lpstr>Perplexity</vt:lpstr>
      <vt:lpstr>Execution time</vt:lpstr>
      <vt:lpstr>Skakespeare (Little Model) - multinomial</vt:lpstr>
      <vt:lpstr>Skakespeare (Big Model) - Multinomial</vt:lpstr>
      <vt:lpstr>Skakespeare (Little Model) – 100 iters - max()</vt:lpstr>
      <vt:lpstr>More</vt:lpstr>
      <vt:lpstr>Miniproject 2 :  Language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Miniproject 2 :  Language Model</dc:title>
  <dc:creator>Maxime Lefranc</dc:creator>
  <cp:lastModifiedBy>Maxime Lefranc</cp:lastModifiedBy>
  <cp:revision>17</cp:revision>
  <dcterms:created xsi:type="dcterms:W3CDTF">2023-12-17T23:00:08Z</dcterms:created>
  <dcterms:modified xsi:type="dcterms:W3CDTF">2023-12-18T22:06:45Z</dcterms:modified>
</cp:coreProperties>
</file>